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40288" cy="42479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2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8" autoAdjust="0"/>
    <p:restoredTop sz="94660"/>
  </p:normalViewPr>
  <p:slideViewPr>
    <p:cSldViewPr snapToGrid="0">
      <p:cViewPr varScale="1">
        <p:scale>
          <a:sx n="19" d="100"/>
          <a:sy n="19" d="100"/>
        </p:scale>
        <p:origin x="300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FB9E6E9-5ED4-4635-8D9D-452D839A64E1}"/>
              </a:ext>
            </a:extLst>
          </p:cNvPr>
          <p:cNvSpPr>
            <a:spLocks noGrp="1"/>
          </p:cNvSpPr>
          <p:nvPr>
            <p:ph type="title" hasCustomPrompt="1"/>
          </p:nvPr>
        </p:nvSpPr>
        <p:spPr/>
        <p:txBody>
          <a:bodyPr/>
          <a:lstStyle>
            <a:lvl1pPr>
              <a:defRPr/>
            </a:lvl1pPr>
          </a:lstStyle>
          <a:p>
            <a:r>
              <a:rPr lang="en-US" altLang="zh-CN" dirty="0"/>
              <a:t>Project title and group nickname</a:t>
            </a:r>
            <a:endParaRPr lang="en-US" dirty="0"/>
          </a:p>
        </p:txBody>
      </p:sp>
    </p:spTree>
    <p:extLst>
      <p:ext uri="{BB962C8B-B14F-4D97-AF65-F5344CB8AC3E}">
        <p14:creationId xmlns:p14="http://schemas.microsoft.com/office/powerpoint/2010/main" val="22995891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9658FA-8A8A-4D5F-BD9A-A76458DDF82F}"/>
              </a:ext>
            </a:extLst>
          </p:cNvPr>
          <p:cNvPicPr>
            <a:picLocks noChangeAspect="1"/>
          </p:cNvPicPr>
          <p:nvPr userDrawn="1"/>
        </p:nvPicPr>
        <p:blipFill>
          <a:blip r:embed="rId3"/>
          <a:stretch>
            <a:fillRect/>
          </a:stretch>
        </p:blipFill>
        <p:spPr>
          <a:xfrm>
            <a:off x="0" y="-132701"/>
            <a:ext cx="30240288" cy="42745313"/>
          </a:xfrm>
          <a:prstGeom prst="rect">
            <a:avLst/>
          </a:prstGeom>
        </p:spPr>
      </p:pic>
      <p:sp>
        <p:nvSpPr>
          <p:cNvPr id="2" name="Title Placeholder 1"/>
          <p:cNvSpPr>
            <a:spLocks noGrp="1"/>
          </p:cNvSpPr>
          <p:nvPr>
            <p:ph type="title"/>
          </p:nvPr>
        </p:nvSpPr>
        <p:spPr>
          <a:xfrm>
            <a:off x="4388437" y="2193808"/>
            <a:ext cx="25851851" cy="1722203"/>
          </a:xfrm>
          <a:prstGeom prst="rect">
            <a:avLst/>
          </a:prstGeom>
          <a:solidFill>
            <a:srgbClr val="084294">
              <a:alpha val="20000"/>
            </a:srgbClr>
          </a:solidFill>
          <a:ln>
            <a:noFill/>
          </a:ln>
        </p:spPr>
        <p:txBody>
          <a:bodyPr vert="horz" lIns="91440" tIns="45720" rIns="91440" bIns="45720" rtlCol="0" anchor="ctr">
            <a:normAutofit/>
          </a:bodyPr>
          <a:lstStyle/>
          <a:p>
            <a:r>
              <a:rPr lang="en-US" altLang="zh-CN" dirty="0"/>
              <a:t>Project title and group nickname</a:t>
            </a:r>
            <a:endParaRPr lang="en-US" dirty="0"/>
          </a:p>
        </p:txBody>
      </p:sp>
      <p:pic>
        <p:nvPicPr>
          <p:cNvPr id="12" name="Picture 11">
            <a:extLst>
              <a:ext uri="{FF2B5EF4-FFF2-40B4-BE49-F238E27FC236}">
                <a16:creationId xmlns:a16="http://schemas.microsoft.com/office/drawing/2014/main" id="{227DBB5A-0366-44B4-8123-EA96E6BAAE63}"/>
              </a:ext>
            </a:extLst>
          </p:cNvPr>
          <p:cNvPicPr>
            <a:picLocks noChangeAspect="1"/>
          </p:cNvPicPr>
          <p:nvPr userDrawn="1"/>
        </p:nvPicPr>
        <p:blipFill>
          <a:blip r:embed="rId4"/>
          <a:stretch>
            <a:fillRect/>
          </a:stretch>
        </p:blipFill>
        <p:spPr>
          <a:xfrm>
            <a:off x="441282" y="428290"/>
            <a:ext cx="3531036" cy="3531036"/>
          </a:xfrm>
          <a:prstGeom prst="rect">
            <a:avLst/>
          </a:prstGeom>
        </p:spPr>
      </p:pic>
      <p:sp>
        <p:nvSpPr>
          <p:cNvPr id="13" name="TextBox 12">
            <a:extLst>
              <a:ext uri="{FF2B5EF4-FFF2-40B4-BE49-F238E27FC236}">
                <a16:creationId xmlns:a16="http://schemas.microsoft.com/office/drawing/2014/main" id="{CE7226FA-7422-4D42-92C9-77184B81E9F5}"/>
              </a:ext>
            </a:extLst>
          </p:cNvPr>
          <p:cNvSpPr txBox="1"/>
          <p:nvPr userDrawn="1"/>
        </p:nvSpPr>
        <p:spPr>
          <a:xfrm>
            <a:off x="4388437" y="209541"/>
            <a:ext cx="25851851" cy="1591846"/>
          </a:xfrm>
          <a:prstGeom prst="rect">
            <a:avLst/>
          </a:prstGeom>
          <a:noFill/>
        </p:spPr>
        <p:txBody>
          <a:bodyPr wrap="square" rtlCol="0">
            <a:spAutoFit/>
          </a:bodyPr>
          <a:lstStyle/>
          <a:p>
            <a:pPr algn="ctr">
              <a:lnSpc>
                <a:spcPct val="114000"/>
              </a:lnSpc>
            </a:pPr>
            <a:r>
              <a:rPr lang="en-US" altLang="zh-CN" sz="4400" i="0" dirty="0">
                <a:solidFill>
                  <a:srgbClr val="084294"/>
                </a:solidFill>
                <a:latin typeface="Comic Sans MS" panose="030F0702030302020204" pitchFamily="66" charset="0"/>
              </a:rPr>
              <a:t>Excellent Course Project Demonstration </a:t>
            </a:r>
            <a:r>
              <a:rPr lang="zh-CN" altLang="en-US" sz="4400" i="0" dirty="0">
                <a:solidFill>
                  <a:srgbClr val="084294"/>
                </a:solidFill>
                <a:latin typeface="Comic Sans MS" panose="030F0702030302020204" pitchFamily="66" charset="0"/>
              </a:rPr>
              <a:t>优秀课程项目展示</a:t>
            </a:r>
            <a:endParaRPr lang="en-US" altLang="zh-CN" sz="4400" i="0" dirty="0">
              <a:solidFill>
                <a:srgbClr val="084294"/>
              </a:solidFill>
              <a:latin typeface="Comic Sans MS" panose="030F0702030302020204" pitchFamily="66" charset="0"/>
            </a:endParaRPr>
          </a:p>
          <a:p>
            <a:pPr algn="ctr">
              <a:lnSpc>
                <a:spcPct val="114000"/>
              </a:lnSpc>
            </a:pPr>
            <a:r>
              <a:rPr lang="en-US" altLang="zh-CN" sz="4400" i="0" dirty="0">
                <a:solidFill>
                  <a:srgbClr val="084294"/>
                </a:solidFill>
                <a:latin typeface="Comic Sans MS" panose="030F0702030302020204" pitchFamily="66" charset="0"/>
              </a:rPr>
              <a:t>SI100B: Introduction to Information Science and Technology《</a:t>
            </a:r>
            <a:r>
              <a:rPr lang="zh-CN" altLang="en-US" sz="4400" i="0" dirty="0">
                <a:solidFill>
                  <a:srgbClr val="084294"/>
                </a:solidFill>
                <a:latin typeface="Comic Sans MS" panose="030F0702030302020204" pitchFamily="66" charset="0"/>
              </a:rPr>
              <a:t>信息科学与技术导论</a:t>
            </a:r>
            <a:r>
              <a:rPr lang="en-US" altLang="zh-CN" sz="4400" i="0" dirty="0">
                <a:solidFill>
                  <a:srgbClr val="084294"/>
                </a:solidFill>
                <a:latin typeface="Comic Sans MS" panose="030F0702030302020204" pitchFamily="66" charset="0"/>
              </a:rPr>
              <a:t>》</a:t>
            </a:r>
          </a:p>
        </p:txBody>
      </p:sp>
    </p:spTree>
    <p:extLst>
      <p:ext uri="{BB962C8B-B14F-4D97-AF65-F5344CB8AC3E}">
        <p14:creationId xmlns:p14="http://schemas.microsoft.com/office/powerpoint/2010/main" val="3538920132"/>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24012" rtl="0" eaLnBrk="1" latinLnBrk="0" hangingPunct="1">
        <a:lnSpc>
          <a:spcPct val="90000"/>
        </a:lnSpc>
        <a:spcBef>
          <a:spcPct val="0"/>
        </a:spcBef>
        <a:buNone/>
        <a:defRPr sz="9600" kern="1200">
          <a:solidFill>
            <a:srgbClr val="084294"/>
          </a:solidFill>
          <a:latin typeface="Comic Sans MS" panose="030F0702030302020204" pitchFamily="66" charset="0"/>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0FA270F-039F-4507-A651-47FA07D1A6A0}"/>
              </a:ext>
            </a:extLst>
          </p:cNvPr>
          <p:cNvPicPr>
            <a:picLocks noChangeAspect="1"/>
          </p:cNvPicPr>
          <p:nvPr/>
        </p:nvPicPr>
        <p:blipFill rotWithShape="1">
          <a:blip r:embed="rId2">
            <a:extLst>
              <a:ext uri="{28A0092B-C50C-407E-A947-70E740481C1C}">
                <a14:useLocalDpi xmlns:a14="http://schemas.microsoft.com/office/drawing/2010/main" val="0"/>
              </a:ext>
            </a:extLst>
          </a:blip>
          <a:srcRect l="16139" t="25900"/>
          <a:stretch/>
        </p:blipFill>
        <p:spPr>
          <a:xfrm>
            <a:off x="855632" y="20924222"/>
            <a:ext cx="4973189" cy="5859104"/>
          </a:xfrm>
          <a:prstGeom prst="rect">
            <a:avLst/>
          </a:prstGeom>
          <a:ln>
            <a:noFill/>
          </a:ln>
          <a:effectLst>
            <a:softEdge rad="112500"/>
          </a:effectLst>
        </p:spPr>
      </p:pic>
      <p:sp>
        <p:nvSpPr>
          <p:cNvPr id="4" name="Title 3">
            <a:extLst>
              <a:ext uri="{FF2B5EF4-FFF2-40B4-BE49-F238E27FC236}">
                <a16:creationId xmlns:a16="http://schemas.microsoft.com/office/drawing/2014/main" id="{84A5E44A-9CA6-4FEC-8461-03601C5C77C4}"/>
              </a:ext>
            </a:extLst>
          </p:cNvPr>
          <p:cNvSpPr>
            <a:spLocks noGrp="1"/>
          </p:cNvSpPr>
          <p:nvPr>
            <p:ph type="title"/>
          </p:nvPr>
        </p:nvSpPr>
        <p:spPr/>
        <p:txBody>
          <a:bodyPr/>
          <a:lstStyle/>
          <a:p>
            <a:r>
              <a:rPr lang="en-US" altLang="zh-CN" dirty="0"/>
              <a:t>Sun tracking system —— </a:t>
            </a:r>
            <a:r>
              <a:rPr lang="zh-CN" altLang="en-US" dirty="0">
                <a:latin typeface="华文新魏" panose="02010800040101010101" pitchFamily="2" charset="-122"/>
                <a:ea typeface="华文新魏" panose="02010800040101010101" pitchFamily="2" charset="-122"/>
              </a:rPr>
              <a:t>六神花露水</a:t>
            </a:r>
            <a:endParaRPr lang="en-US" dirty="0">
              <a:latin typeface="华文新魏" panose="02010800040101010101" pitchFamily="2" charset="-122"/>
              <a:ea typeface="华文新魏" panose="02010800040101010101" pitchFamily="2" charset="-122"/>
            </a:endParaRPr>
          </a:p>
        </p:txBody>
      </p:sp>
      <p:sp>
        <p:nvSpPr>
          <p:cNvPr id="5" name="Rectangle: Rounded Corners 4">
            <a:extLst>
              <a:ext uri="{FF2B5EF4-FFF2-40B4-BE49-F238E27FC236}">
                <a16:creationId xmlns:a16="http://schemas.microsoft.com/office/drawing/2014/main" id="{79378946-A99F-4D88-8262-F63D359C88EE}"/>
              </a:ext>
            </a:extLst>
          </p:cNvPr>
          <p:cNvSpPr/>
          <p:nvPr/>
        </p:nvSpPr>
        <p:spPr>
          <a:xfrm>
            <a:off x="480730" y="4738912"/>
            <a:ext cx="14220000" cy="22578788"/>
          </a:xfrm>
          <a:prstGeom prst="roundRect">
            <a:avLst>
              <a:gd name="adj" fmla="val 2862"/>
            </a:avLst>
          </a:prstGeom>
          <a:no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Rounded Corners 12">
            <a:extLst>
              <a:ext uri="{FF2B5EF4-FFF2-40B4-BE49-F238E27FC236}">
                <a16:creationId xmlns:a16="http://schemas.microsoft.com/office/drawing/2014/main" id="{82F686D3-2A7C-4E94-9AC6-1CD0D60DDBBD}"/>
              </a:ext>
            </a:extLst>
          </p:cNvPr>
          <p:cNvSpPr/>
          <p:nvPr/>
        </p:nvSpPr>
        <p:spPr>
          <a:xfrm>
            <a:off x="5414149" y="4345213"/>
            <a:ext cx="4353162" cy="787400"/>
          </a:xfrm>
          <a:prstGeom prst="roundRect">
            <a:avLst>
              <a:gd name="adj" fmla="val 25443"/>
            </a:avLst>
          </a:prstGeom>
          <a:solidFill>
            <a:srgbClr val="084294"/>
          </a:solid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rPr>
              <a:t>Overview</a:t>
            </a:r>
            <a:r>
              <a:rPr lang="en-US" altLang="zh-CN" sz="4400"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 </a:t>
            </a:r>
            <a:r>
              <a:rPr lang="zh-CN" alt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概述</a:t>
            </a:r>
            <a:endParaRPr 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endParaRPr>
          </a:p>
        </p:txBody>
      </p:sp>
      <p:sp>
        <p:nvSpPr>
          <p:cNvPr id="14" name="Rectangle: Rounded Corners 13">
            <a:extLst>
              <a:ext uri="{FF2B5EF4-FFF2-40B4-BE49-F238E27FC236}">
                <a16:creationId xmlns:a16="http://schemas.microsoft.com/office/drawing/2014/main" id="{37E399A2-B891-40BE-A822-AE363411C8D1}"/>
              </a:ext>
            </a:extLst>
          </p:cNvPr>
          <p:cNvSpPr/>
          <p:nvPr/>
        </p:nvSpPr>
        <p:spPr>
          <a:xfrm>
            <a:off x="15539560" y="4850763"/>
            <a:ext cx="14220000" cy="24219537"/>
          </a:xfrm>
          <a:prstGeom prst="roundRect">
            <a:avLst>
              <a:gd name="adj" fmla="val 2862"/>
            </a:avLst>
          </a:prstGeom>
          <a:no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Rectangle: Rounded Corners 14">
            <a:extLst>
              <a:ext uri="{FF2B5EF4-FFF2-40B4-BE49-F238E27FC236}">
                <a16:creationId xmlns:a16="http://schemas.microsoft.com/office/drawing/2014/main" id="{F78D2EE7-16BC-432B-9028-A8156DB33F5C}"/>
              </a:ext>
            </a:extLst>
          </p:cNvPr>
          <p:cNvSpPr/>
          <p:nvPr/>
        </p:nvSpPr>
        <p:spPr>
          <a:xfrm>
            <a:off x="19634149" y="4324066"/>
            <a:ext cx="6104855" cy="785995"/>
          </a:xfrm>
          <a:prstGeom prst="roundRect">
            <a:avLst>
              <a:gd name="adj" fmla="val 25443"/>
            </a:avLst>
          </a:prstGeom>
          <a:solidFill>
            <a:srgbClr val="084294"/>
          </a:solid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rPr>
              <a:t>Design</a:t>
            </a:r>
            <a:r>
              <a:rPr lang="en-US" altLang="zh-CN" sz="4400" dirty="0">
                <a:ln w="0"/>
                <a:solidFill>
                  <a:schemeClr val="bg1"/>
                </a:solidFill>
                <a:effectLst>
                  <a:outerShdw blurRad="38100" dist="19050" dir="2700000" algn="tl" rotWithShape="0">
                    <a:schemeClr val="dk1">
                      <a:alpha val="40000"/>
                    </a:schemeClr>
                  </a:outerShdw>
                </a:effectLst>
              </a:rPr>
              <a:t> </a:t>
            </a:r>
            <a:r>
              <a:rPr lang="zh-CN" alt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设计</a:t>
            </a:r>
            <a:endParaRPr 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endParaRPr>
          </a:p>
        </p:txBody>
      </p:sp>
      <p:sp>
        <p:nvSpPr>
          <p:cNvPr id="17" name="Rectangle: Rounded Corners 16">
            <a:extLst>
              <a:ext uri="{FF2B5EF4-FFF2-40B4-BE49-F238E27FC236}">
                <a16:creationId xmlns:a16="http://schemas.microsoft.com/office/drawing/2014/main" id="{8B56CC21-74AE-4AB1-B980-B4532363A6E8}"/>
              </a:ext>
            </a:extLst>
          </p:cNvPr>
          <p:cNvSpPr/>
          <p:nvPr/>
        </p:nvSpPr>
        <p:spPr>
          <a:xfrm>
            <a:off x="15539559" y="29987311"/>
            <a:ext cx="14220000" cy="12249025"/>
          </a:xfrm>
          <a:prstGeom prst="roundRect">
            <a:avLst>
              <a:gd name="adj" fmla="val 2862"/>
            </a:avLst>
          </a:prstGeom>
          <a:no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8" name="Rectangle: Rounded Corners 17">
            <a:extLst>
              <a:ext uri="{FF2B5EF4-FFF2-40B4-BE49-F238E27FC236}">
                <a16:creationId xmlns:a16="http://schemas.microsoft.com/office/drawing/2014/main" id="{7AC44781-797B-4D2E-984E-2F80A807545B}"/>
              </a:ext>
            </a:extLst>
          </p:cNvPr>
          <p:cNvSpPr/>
          <p:nvPr/>
        </p:nvSpPr>
        <p:spPr>
          <a:xfrm>
            <a:off x="20655431" y="29593612"/>
            <a:ext cx="3790363" cy="787400"/>
          </a:xfrm>
          <a:prstGeom prst="roundRect">
            <a:avLst>
              <a:gd name="adj" fmla="val 25443"/>
            </a:avLst>
          </a:prstGeom>
          <a:solidFill>
            <a:srgbClr val="084294"/>
          </a:solid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rPr>
              <a:t>Video </a:t>
            </a:r>
            <a:r>
              <a:rPr lang="en-US" altLang="zh-CN" sz="4400" dirty="0">
                <a:ln w="0"/>
                <a:solidFill>
                  <a:schemeClr val="bg1"/>
                </a:solidFill>
                <a:effectLst>
                  <a:outerShdw blurRad="38100" dist="19050" dir="2700000" algn="tl" rotWithShape="0">
                    <a:schemeClr val="dk1">
                      <a:alpha val="40000"/>
                    </a:schemeClr>
                  </a:outerShdw>
                </a:effectLst>
              </a:rPr>
              <a:t> </a:t>
            </a:r>
            <a:r>
              <a:rPr lang="zh-CN" alt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视频</a:t>
            </a:r>
            <a:endParaRPr 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endParaRPr>
          </a:p>
        </p:txBody>
      </p:sp>
      <p:sp>
        <p:nvSpPr>
          <p:cNvPr id="19" name="Rectangle: Rounded Corners 18">
            <a:extLst>
              <a:ext uri="{FF2B5EF4-FFF2-40B4-BE49-F238E27FC236}">
                <a16:creationId xmlns:a16="http://schemas.microsoft.com/office/drawing/2014/main" id="{E4781170-67CF-40FA-9B8A-0871AC3139BA}"/>
              </a:ext>
            </a:extLst>
          </p:cNvPr>
          <p:cNvSpPr/>
          <p:nvPr/>
        </p:nvSpPr>
        <p:spPr>
          <a:xfrm>
            <a:off x="480729" y="28108561"/>
            <a:ext cx="14220000" cy="14127775"/>
          </a:xfrm>
          <a:prstGeom prst="roundRect">
            <a:avLst>
              <a:gd name="adj" fmla="val 3103"/>
            </a:avLst>
          </a:prstGeom>
          <a:no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B388762C-98FE-49BE-A4E1-EB8C8B780EED}"/>
              </a:ext>
            </a:extLst>
          </p:cNvPr>
          <p:cNvSpPr/>
          <p:nvPr/>
        </p:nvSpPr>
        <p:spPr>
          <a:xfrm>
            <a:off x="5695547" y="27774722"/>
            <a:ext cx="3790363" cy="787400"/>
          </a:xfrm>
          <a:prstGeom prst="roundRect">
            <a:avLst>
              <a:gd name="adj" fmla="val 25443"/>
            </a:avLst>
          </a:prstGeom>
          <a:solidFill>
            <a:srgbClr val="084294"/>
          </a:solidFill>
          <a:ln w="76200">
            <a:solidFill>
              <a:srgbClr val="084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n w="0"/>
                <a:solidFill>
                  <a:schemeClr val="bg1"/>
                </a:solidFill>
                <a:effectLst>
                  <a:outerShdw blurRad="38100" dist="19050" dir="2700000" algn="tl" rotWithShape="0">
                    <a:schemeClr val="dk1">
                      <a:alpha val="40000"/>
                    </a:schemeClr>
                  </a:outerShdw>
                </a:effectLst>
                <a:latin typeface="Comic Sans MS" panose="030F0702030302020204" pitchFamily="66" charset="0"/>
              </a:rPr>
              <a:t>Team</a:t>
            </a:r>
            <a:r>
              <a:rPr lang="en-US" altLang="zh-CN" sz="4400" dirty="0">
                <a:ln w="0"/>
                <a:solidFill>
                  <a:schemeClr val="bg1"/>
                </a:solidFill>
                <a:effectLst>
                  <a:outerShdw blurRad="38100" dist="19050" dir="2700000" algn="tl" rotWithShape="0">
                    <a:schemeClr val="dk1">
                      <a:alpha val="40000"/>
                    </a:schemeClr>
                  </a:outerShdw>
                </a:effectLst>
              </a:rPr>
              <a:t> </a:t>
            </a:r>
            <a:r>
              <a:rPr lang="zh-CN" alt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团队</a:t>
            </a:r>
            <a:endParaRPr lang="en-US" sz="4400" b="1" dirty="0">
              <a:ln w="0"/>
              <a:solidFill>
                <a:schemeClr val="bg1"/>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endParaRPr>
          </a:p>
        </p:txBody>
      </p:sp>
      <p:sp>
        <p:nvSpPr>
          <p:cNvPr id="24" name="TextBox 23">
            <a:extLst>
              <a:ext uri="{FF2B5EF4-FFF2-40B4-BE49-F238E27FC236}">
                <a16:creationId xmlns:a16="http://schemas.microsoft.com/office/drawing/2014/main" id="{371A02F7-7D4A-4608-8DBE-DC614C0F8D4A}"/>
              </a:ext>
            </a:extLst>
          </p:cNvPr>
          <p:cNvSpPr txBox="1"/>
          <p:nvPr/>
        </p:nvSpPr>
        <p:spPr>
          <a:xfrm>
            <a:off x="1158325" y="5510782"/>
            <a:ext cx="12864806" cy="7478970"/>
          </a:xfrm>
          <a:prstGeom prst="rect">
            <a:avLst/>
          </a:prstGeom>
          <a:noFill/>
        </p:spPr>
        <p:txBody>
          <a:bodyPr wrap="square" rtlCol="0">
            <a:spAutoFit/>
          </a:bodyPr>
          <a:lstStyle/>
          <a:p>
            <a:pPr marL="571500" indent="-571500">
              <a:buFont typeface="Arial" panose="020B0604020202020204" pitchFamily="34" charset="0"/>
              <a:buChar char="•"/>
            </a:pPr>
            <a:r>
              <a:rPr lang="en-US" altLang="zh-CN" sz="4000" i="1" dirty="0">
                <a:latin typeface="Comic Sans MS" panose="030F0702030302020204" pitchFamily="66" charset="0"/>
              </a:rPr>
              <a:t>‘Scorpio Sunflower’ </a:t>
            </a:r>
            <a:r>
              <a:rPr lang="zh-CN" altLang="en-US" sz="4000" i="1" dirty="0">
                <a:latin typeface="Comic Sans MS" panose="030F0702030302020204" pitchFamily="66" charset="0"/>
              </a:rPr>
              <a:t>（</a:t>
            </a:r>
            <a:r>
              <a:rPr lang="zh-CN" altLang="en-US" sz="4000" i="1" dirty="0">
                <a:latin typeface="华文新魏" panose="02010800040101010101" pitchFamily="2" charset="-122"/>
                <a:ea typeface="华文新魏" panose="02010800040101010101" pitchFamily="2" charset="-122"/>
              </a:rPr>
              <a:t>天蝎座太阳花）</a:t>
            </a:r>
            <a:r>
              <a:rPr lang="en-US" altLang="zh-CN" sz="4000" dirty="0">
                <a:latin typeface="Comic Sans MS" panose="030F0702030302020204" pitchFamily="66" charset="0"/>
              </a:rPr>
              <a:t>is a </a:t>
            </a:r>
            <a:r>
              <a:rPr lang="en-US" altLang="zh-CN" sz="4000" dirty="0" err="1">
                <a:latin typeface="Comic Sans MS" panose="030F0702030302020204" pitchFamily="66" charset="0"/>
              </a:rPr>
              <a:t>helioplant</a:t>
            </a:r>
            <a:r>
              <a:rPr lang="en-US" altLang="zh-CN" sz="4000" dirty="0">
                <a:latin typeface="Comic Sans MS" panose="030F0702030302020204" pitchFamily="66" charset="0"/>
              </a:rPr>
              <a:t> which can track light and output stable voltage.</a:t>
            </a:r>
          </a:p>
          <a:p>
            <a:pPr marL="571500" indent="-571500">
              <a:buFont typeface="Arial" panose="020B0604020202020204" pitchFamily="34" charset="0"/>
              <a:buChar char="•"/>
            </a:pPr>
            <a:r>
              <a:rPr lang="en-US" altLang="zh-CN" sz="4000" dirty="0">
                <a:latin typeface="Comic Sans MS" panose="030F0702030302020204" pitchFamily="66" charset="0"/>
              </a:rPr>
              <a:t>By detecting the voltage difference caused by variation of Photosensitive resistance pair, it will rotate successively until difference shrinks to a threshold value</a:t>
            </a:r>
            <a:r>
              <a:rPr lang="zh-CN" altLang="en-US" sz="4000" dirty="0">
                <a:latin typeface="Comic Sans MS" panose="030F0702030302020204" pitchFamily="66" charset="0"/>
              </a:rPr>
              <a:t> </a:t>
            </a:r>
            <a:r>
              <a:rPr lang="en-US" altLang="zh-CN" sz="4000" dirty="0">
                <a:latin typeface="Comic Sans MS" panose="030F0702030302020204" pitchFamily="66" charset="0"/>
              </a:rPr>
              <a:t>so as to track light consecutively. Besides, it can restore to the default place when surroundings get dim.</a:t>
            </a:r>
          </a:p>
          <a:p>
            <a:pPr marL="571500" indent="-571500">
              <a:buFont typeface="Arial" panose="020B0604020202020204" pitchFamily="34" charset="0"/>
              <a:buChar char="•"/>
            </a:pPr>
            <a:r>
              <a:rPr lang="en-US" altLang="zh-CN" sz="4000" dirty="0">
                <a:latin typeface="Comic Sans MS" panose="030F0702030302020204" pitchFamily="66" charset="0"/>
              </a:rPr>
              <a:t>What’s more, </a:t>
            </a:r>
            <a:r>
              <a:rPr lang="en-US" altLang="zh-CN" sz="4000" i="1" dirty="0">
                <a:latin typeface="Comic Sans MS" panose="030F0702030302020204" pitchFamily="66" charset="0"/>
              </a:rPr>
              <a:t>‘Scorpio Sunflower’ </a:t>
            </a:r>
            <a:r>
              <a:rPr lang="en-US" altLang="zh-CN" sz="4000" dirty="0">
                <a:latin typeface="Comic Sans MS" panose="030F0702030302020204" pitchFamily="66" charset="0"/>
              </a:rPr>
              <a:t>owns the most attractive appearance and the most charming design with extremely austere style, elegant curve shape and highly integrated structure. </a:t>
            </a:r>
          </a:p>
        </p:txBody>
      </p:sp>
      <p:sp>
        <p:nvSpPr>
          <p:cNvPr id="25" name="TextBox 24">
            <a:extLst>
              <a:ext uri="{FF2B5EF4-FFF2-40B4-BE49-F238E27FC236}">
                <a16:creationId xmlns:a16="http://schemas.microsoft.com/office/drawing/2014/main" id="{D837E70C-BB96-44E0-BC16-7CC908484D6B}"/>
              </a:ext>
            </a:extLst>
          </p:cNvPr>
          <p:cNvSpPr txBox="1"/>
          <p:nvPr/>
        </p:nvSpPr>
        <p:spPr>
          <a:xfrm>
            <a:off x="16763109" y="6027072"/>
            <a:ext cx="11772900" cy="22375356"/>
          </a:xfrm>
          <a:prstGeom prst="rect">
            <a:avLst/>
          </a:prstGeom>
          <a:noFill/>
        </p:spPr>
        <p:txBody>
          <a:bodyPr wrap="square" rtlCol="0">
            <a:spAutoFit/>
          </a:bodyPr>
          <a:lstStyle>
            <a:defPPr>
              <a:defRPr lang="en-US"/>
            </a:defPPr>
            <a:lvl1pPr marL="571500" indent="-571500">
              <a:buFont typeface="Arial" panose="020B0604020202020204" pitchFamily="34" charset="0"/>
              <a:buChar char="•"/>
              <a:defRPr sz="4000" i="1">
                <a:latin typeface="Comic Sans MS" panose="030F0702030302020204" pitchFamily="66" charset="0"/>
              </a:defRPr>
            </a:lvl1pPr>
          </a:lstStyle>
          <a:p>
            <a:r>
              <a:rPr lang="en-US" altLang="zh-CN" i="0" dirty="0"/>
              <a:t>Besides basic function of light tracking, in order to realize stable and convenient control, several extended functions are designed to tackle special problems as follows:</a:t>
            </a:r>
          </a:p>
          <a:p>
            <a:endParaRPr lang="en-US" i="0" u="sng" dirty="0"/>
          </a:p>
          <a:p>
            <a:r>
              <a:rPr lang="en-US" altLang="zh-CN" b="1" i="0" dirty="0"/>
              <a:t>Separated detection(</a:t>
            </a:r>
            <a:r>
              <a:rPr lang="zh-CN" altLang="en-US" b="1" i="0" dirty="0"/>
              <a:t>分体检测</a:t>
            </a:r>
            <a:r>
              <a:rPr lang="en-US" altLang="zh-CN" b="1" i="0" dirty="0"/>
              <a:t>)</a:t>
            </a:r>
          </a:p>
          <a:p>
            <a:pPr marL="0" indent="0">
              <a:buNone/>
            </a:pPr>
            <a:r>
              <a:rPr lang="en-US" altLang="zh-CN" i="0" dirty="0"/>
              <a:t>		</a:t>
            </a:r>
            <a:r>
              <a:rPr lang="en-US" altLang="zh-CN" dirty="0"/>
              <a:t>Since the correspondence between left &amp; right and east &amp; west is not significant enough on the high latitude sphere, the judgment of horizontal direction is set to be independent from vertical one, so that the horizontal photosensitive resistance pair can move synchronously with the horizontal steering gear.</a:t>
            </a:r>
            <a:endParaRPr lang="en-US" altLang="zh-CN" i="0" dirty="0"/>
          </a:p>
          <a:p>
            <a:pPr marL="0" indent="0">
              <a:buNone/>
            </a:pPr>
            <a:r>
              <a:rPr lang="en-US" altLang="zh-CN" sz="3600" i="0" dirty="0"/>
              <a:t>	</a:t>
            </a:r>
            <a:r>
              <a:rPr lang="zh-CN" altLang="en-US" sz="3600" i="0" dirty="0"/>
              <a:t>由于在高纬球面上，左右和东西的对应关系不再显著，我们将水平方向的判断独立出来，使水平光敏电阻对与水平舵机相同步运动。</a:t>
            </a:r>
            <a:endParaRPr lang="en-US" altLang="zh-CN" sz="3600" i="0" dirty="0"/>
          </a:p>
          <a:p>
            <a:pPr marL="0" indent="0">
              <a:buNone/>
            </a:pPr>
            <a:endParaRPr lang="en-US" altLang="zh-CN" i="0" dirty="0"/>
          </a:p>
          <a:p>
            <a:r>
              <a:rPr lang="en-US" altLang="zh-CN" b="1" i="0" dirty="0"/>
              <a:t>Hemisphere transposition(</a:t>
            </a:r>
            <a:r>
              <a:rPr lang="zh-CN" altLang="en-US" b="1" i="0" dirty="0"/>
              <a:t>半球转置</a:t>
            </a:r>
            <a:r>
              <a:rPr lang="en-US" altLang="zh-CN" b="1" i="0" dirty="0"/>
              <a:t>)</a:t>
            </a:r>
          </a:p>
          <a:p>
            <a:pPr marL="0" indent="0">
              <a:buNone/>
            </a:pPr>
            <a:r>
              <a:rPr lang="en-US" altLang="zh-CN" i="0" dirty="0"/>
              <a:t>	Since the rotation threshold of the steering gear limits the full Angle rotation, the space is divided into two opposite hemispheres, so that the steering gear can transpose to the other hemisphere when the horizontal direction reaches the critical state.</a:t>
            </a:r>
          </a:p>
          <a:p>
            <a:pPr marL="0" indent="0">
              <a:buNone/>
            </a:pPr>
            <a:r>
              <a:rPr lang="en-US" altLang="zh-CN" sz="3600" i="0" dirty="0"/>
              <a:t>	</a:t>
            </a:r>
            <a:r>
              <a:rPr lang="zh-CN" altLang="en-US" sz="3600" i="0" dirty="0"/>
              <a:t>由于舵机的转动阈值限制了全角度旋转，我们将空间分为正反半球，让舵机在水平方向达到临界状态时进行转置。</a:t>
            </a:r>
            <a:endParaRPr lang="en-US" altLang="zh-CN" sz="3600" i="0" dirty="0"/>
          </a:p>
          <a:p>
            <a:pPr marL="0" indent="0">
              <a:buNone/>
            </a:pPr>
            <a:endParaRPr lang="en-US" altLang="zh-CN" i="0" dirty="0"/>
          </a:p>
          <a:p>
            <a:r>
              <a:rPr lang="en-US" b="1" i="0" dirty="0"/>
              <a:t>High-latitude restriction(</a:t>
            </a:r>
            <a:r>
              <a:rPr lang="zh-CN" altLang="en-US" b="1" i="0" dirty="0"/>
              <a:t>高纬禁区</a:t>
            </a:r>
            <a:r>
              <a:rPr lang="en-US" b="1" i="0" dirty="0"/>
              <a:t>)</a:t>
            </a:r>
          </a:p>
          <a:p>
            <a:pPr marL="0" indent="0">
              <a:buNone/>
            </a:pPr>
            <a:r>
              <a:rPr lang="en-US" i="0" dirty="0"/>
              <a:t>	No doubt that horizontal movement speeds up as latitude gets higher, resulting in the frequent disorder. Therefore, when in the high latitude, steering gear is prohibited from Hemisphere transposition.</a:t>
            </a:r>
          </a:p>
          <a:p>
            <a:pPr marL="0" indent="0">
              <a:buNone/>
            </a:pPr>
            <a:r>
              <a:rPr lang="en-US" altLang="zh-CN" sz="3600" i="0" dirty="0"/>
              <a:t>	</a:t>
            </a:r>
            <a:r>
              <a:rPr lang="zh-CN" altLang="en-US" sz="3600" i="0" dirty="0"/>
              <a:t>由于纬度越高，纬线越短，水平方向的运动速度越大，导致舵机失控，我们禁止了舵机在高纬球面的俯仰越界和半球转置。</a:t>
            </a:r>
            <a:endParaRPr lang="en-US" altLang="zh-CN" sz="3600" i="0" dirty="0"/>
          </a:p>
        </p:txBody>
      </p:sp>
      <p:sp>
        <p:nvSpPr>
          <p:cNvPr id="27" name="TextBox 26">
            <a:extLst>
              <a:ext uri="{FF2B5EF4-FFF2-40B4-BE49-F238E27FC236}">
                <a16:creationId xmlns:a16="http://schemas.microsoft.com/office/drawing/2014/main" id="{12CCBE63-BDB5-476A-A3AC-A73DFC136C2E}"/>
              </a:ext>
            </a:extLst>
          </p:cNvPr>
          <p:cNvSpPr txBox="1"/>
          <p:nvPr/>
        </p:nvSpPr>
        <p:spPr>
          <a:xfrm>
            <a:off x="22008613" y="34601721"/>
            <a:ext cx="7390663" cy="707886"/>
          </a:xfrm>
          <a:prstGeom prst="rect">
            <a:avLst/>
          </a:prstGeom>
          <a:noFill/>
        </p:spPr>
        <p:txBody>
          <a:bodyPr wrap="square" rtlCol="0">
            <a:spAutoFit/>
          </a:bodyPr>
          <a:lstStyle/>
          <a:p>
            <a:r>
              <a:rPr lang="en-US" altLang="zh-CN" sz="4000" b="1" dirty="0">
                <a:latin typeface="Comic Sans MS" panose="030F0702030302020204" pitchFamily="66" charset="0"/>
              </a:rPr>
              <a:t>Basic function </a:t>
            </a:r>
            <a:r>
              <a:rPr lang="zh-CN" altLang="en-US" sz="4000" b="1" dirty="0">
                <a:latin typeface="Comic Sans MS" panose="030F0702030302020204" pitchFamily="66" charset="0"/>
              </a:rPr>
              <a:t>基本功能</a:t>
            </a:r>
            <a:endParaRPr lang="en-US" altLang="zh-CN" sz="4000" b="1" dirty="0">
              <a:latin typeface="Comic Sans MS" panose="030F0702030302020204" pitchFamily="66" charset="0"/>
            </a:endParaRPr>
          </a:p>
        </p:txBody>
      </p:sp>
      <p:sp>
        <p:nvSpPr>
          <p:cNvPr id="28" name="TextBox 27">
            <a:extLst>
              <a:ext uri="{FF2B5EF4-FFF2-40B4-BE49-F238E27FC236}">
                <a16:creationId xmlns:a16="http://schemas.microsoft.com/office/drawing/2014/main" id="{5D668983-31E5-4D6A-8E65-D994AD53145C}"/>
              </a:ext>
            </a:extLst>
          </p:cNvPr>
          <p:cNvSpPr txBox="1"/>
          <p:nvPr/>
        </p:nvSpPr>
        <p:spPr>
          <a:xfrm>
            <a:off x="1509280" y="28687266"/>
            <a:ext cx="12917319" cy="4401205"/>
          </a:xfrm>
          <a:prstGeom prst="rect">
            <a:avLst/>
          </a:prstGeom>
          <a:noFill/>
        </p:spPr>
        <p:txBody>
          <a:bodyPr wrap="square" rtlCol="0">
            <a:spAutoFit/>
          </a:bodyPr>
          <a:lstStyle/>
          <a:p>
            <a:pPr marL="571500" indent="-571500">
              <a:buFont typeface="Arial" panose="020B0604020202020204" pitchFamily="34" charset="0"/>
              <a:buChar char="•"/>
            </a:pPr>
            <a:r>
              <a:rPr lang="en-US" altLang="zh-CN" sz="4000" b="1" dirty="0" err="1">
                <a:latin typeface="Comic Sans MS" panose="030F0702030302020204" pitchFamily="66" charset="0"/>
              </a:rPr>
              <a:t>Yunyang</a:t>
            </a:r>
            <a:r>
              <a:rPr lang="en-US" altLang="zh-CN" sz="4000" b="1" dirty="0">
                <a:latin typeface="Comic Sans MS" panose="030F0702030302020204" pitchFamily="66" charset="0"/>
              </a:rPr>
              <a:t> Di</a:t>
            </a:r>
          </a:p>
          <a:p>
            <a:r>
              <a:rPr lang="en-US" altLang="zh-CN" sz="4000" dirty="0">
                <a:latin typeface="Comic Sans MS" panose="030F0702030302020204" pitchFamily="66" charset="0"/>
              </a:rPr>
              <a:t>		Project Management &amp; Structure Assembly &amp; Coding Implementation &amp; 3-D Print Fabrication</a:t>
            </a:r>
          </a:p>
          <a:p>
            <a:pPr marL="571500" indent="-571500">
              <a:buFont typeface="Arial" panose="020B0604020202020204" pitchFamily="34" charset="0"/>
              <a:buChar char="•"/>
            </a:pPr>
            <a:r>
              <a:rPr lang="en-US" altLang="zh-CN" sz="4000" b="1" dirty="0" err="1">
                <a:latin typeface="Comic Sans MS" panose="030F0702030302020204" pitchFamily="66" charset="0"/>
              </a:rPr>
              <a:t>Lehan</a:t>
            </a:r>
            <a:r>
              <a:rPr lang="en-US" altLang="zh-CN" sz="4000" b="1" dirty="0">
                <a:latin typeface="Comic Sans MS" panose="030F0702030302020204" pitchFamily="66" charset="0"/>
              </a:rPr>
              <a:t> Liu</a:t>
            </a:r>
          </a:p>
          <a:p>
            <a:r>
              <a:rPr lang="en-US" altLang="zh-CN" sz="4000" dirty="0">
                <a:latin typeface="Comic Sans MS" panose="030F0702030302020204" pitchFamily="66" charset="0"/>
              </a:rPr>
              <a:t>		Report writing &amp; Optimized Circuit Design</a:t>
            </a:r>
          </a:p>
          <a:p>
            <a:pPr marL="571500" indent="-571500">
              <a:buFont typeface="Arial" panose="020B0604020202020204" pitchFamily="34" charset="0"/>
              <a:buChar char="•"/>
            </a:pPr>
            <a:r>
              <a:rPr lang="en-US" altLang="zh-CN" sz="4000" b="1" dirty="0" err="1">
                <a:latin typeface="Comic Sans MS" panose="030F0702030302020204" pitchFamily="66" charset="0"/>
              </a:rPr>
              <a:t>Yuxuan</a:t>
            </a:r>
            <a:r>
              <a:rPr lang="en-US" altLang="zh-CN" sz="4000" b="1" dirty="0">
                <a:latin typeface="Comic Sans MS" panose="030F0702030302020204" pitchFamily="66" charset="0"/>
              </a:rPr>
              <a:t> Zhu</a:t>
            </a:r>
          </a:p>
          <a:p>
            <a:r>
              <a:rPr lang="en-US" sz="4000" dirty="0">
                <a:latin typeface="Comic Sans MS" panose="030F0702030302020204" pitchFamily="66" charset="0"/>
              </a:rPr>
              <a:t>		PCB Design &amp; Voltage Stabilizing Circuit Design</a:t>
            </a:r>
          </a:p>
        </p:txBody>
      </p:sp>
      <p:sp>
        <p:nvSpPr>
          <p:cNvPr id="21" name="TextBox 26">
            <a:extLst>
              <a:ext uri="{FF2B5EF4-FFF2-40B4-BE49-F238E27FC236}">
                <a16:creationId xmlns:a16="http://schemas.microsoft.com/office/drawing/2014/main" id="{00CFF57E-30D2-4E97-9554-DB7CF5B639DE}"/>
              </a:ext>
            </a:extLst>
          </p:cNvPr>
          <p:cNvSpPr txBox="1"/>
          <p:nvPr/>
        </p:nvSpPr>
        <p:spPr>
          <a:xfrm>
            <a:off x="16322496" y="37152171"/>
            <a:ext cx="9219461" cy="707886"/>
          </a:xfrm>
          <a:prstGeom prst="rect">
            <a:avLst/>
          </a:prstGeom>
          <a:noFill/>
        </p:spPr>
        <p:txBody>
          <a:bodyPr wrap="square" rtlCol="0">
            <a:spAutoFit/>
          </a:bodyPr>
          <a:lstStyle>
            <a:defPPr>
              <a:defRPr lang="en-US"/>
            </a:defPPr>
            <a:lvl1pPr>
              <a:defRPr sz="4000">
                <a:latin typeface="Comic Sans MS" panose="030F0702030302020204" pitchFamily="66" charset="0"/>
              </a:defRPr>
            </a:lvl1pPr>
          </a:lstStyle>
          <a:p>
            <a:r>
              <a:rPr lang="en-US" altLang="zh-CN" b="1" dirty="0"/>
              <a:t>Hemisphere transposition </a:t>
            </a:r>
            <a:r>
              <a:rPr lang="zh-CN" altLang="en-US" b="1" dirty="0"/>
              <a:t>半球转置</a:t>
            </a:r>
            <a:endParaRPr lang="en-US" altLang="zh-CN" b="1" dirty="0"/>
          </a:p>
        </p:txBody>
      </p:sp>
      <p:sp>
        <p:nvSpPr>
          <p:cNvPr id="22" name="TextBox 26">
            <a:extLst>
              <a:ext uri="{FF2B5EF4-FFF2-40B4-BE49-F238E27FC236}">
                <a16:creationId xmlns:a16="http://schemas.microsoft.com/office/drawing/2014/main" id="{EAD17FCE-7DF7-4D7B-84CF-6F0D081D4253}"/>
              </a:ext>
            </a:extLst>
          </p:cNvPr>
          <p:cNvSpPr txBox="1"/>
          <p:nvPr/>
        </p:nvSpPr>
        <p:spPr>
          <a:xfrm>
            <a:off x="20628377" y="39747955"/>
            <a:ext cx="8611711" cy="707886"/>
          </a:xfrm>
          <a:prstGeom prst="rect">
            <a:avLst/>
          </a:prstGeom>
          <a:noFill/>
        </p:spPr>
        <p:txBody>
          <a:bodyPr wrap="square" rtlCol="0">
            <a:spAutoFit/>
          </a:bodyPr>
          <a:lstStyle>
            <a:defPPr>
              <a:defRPr lang="en-US"/>
            </a:defPPr>
            <a:lvl1pPr>
              <a:defRPr sz="4000">
                <a:latin typeface="Comic Sans MS" panose="030F0702030302020204" pitchFamily="66" charset="0"/>
              </a:defRPr>
            </a:lvl1pPr>
          </a:lstStyle>
          <a:p>
            <a:r>
              <a:rPr lang="en-US" altLang="zh-CN" b="1" dirty="0"/>
              <a:t>High-latitude restriction </a:t>
            </a:r>
            <a:r>
              <a:rPr lang="zh-CN" altLang="en-US" b="1" dirty="0"/>
              <a:t>高纬禁区</a:t>
            </a:r>
            <a:endParaRPr lang="en-US" altLang="zh-CN" b="1" dirty="0"/>
          </a:p>
        </p:txBody>
      </p:sp>
      <p:sp>
        <p:nvSpPr>
          <p:cNvPr id="23" name="TextBox 26">
            <a:extLst>
              <a:ext uri="{FF2B5EF4-FFF2-40B4-BE49-F238E27FC236}">
                <a16:creationId xmlns:a16="http://schemas.microsoft.com/office/drawing/2014/main" id="{9490AB07-11C6-4ED9-AD10-204219DA19D2}"/>
              </a:ext>
            </a:extLst>
          </p:cNvPr>
          <p:cNvSpPr txBox="1"/>
          <p:nvPr/>
        </p:nvSpPr>
        <p:spPr>
          <a:xfrm>
            <a:off x="16322496" y="31945576"/>
            <a:ext cx="7695415" cy="707886"/>
          </a:xfrm>
          <a:prstGeom prst="rect">
            <a:avLst/>
          </a:prstGeom>
          <a:noFill/>
        </p:spPr>
        <p:txBody>
          <a:bodyPr wrap="square" rtlCol="0">
            <a:spAutoFit/>
          </a:bodyPr>
          <a:lstStyle/>
          <a:p>
            <a:r>
              <a:rPr lang="en-US" altLang="zh-CN" sz="4000" b="1" dirty="0">
                <a:latin typeface="Comic Sans MS" panose="030F0702030302020204" pitchFamily="66" charset="0"/>
              </a:rPr>
              <a:t>Appearance &amp; design </a:t>
            </a:r>
            <a:r>
              <a:rPr lang="zh-CN" altLang="en-US" sz="4000" b="1" dirty="0">
                <a:latin typeface="Comic Sans MS" panose="030F0702030302020204" pitchFamily="66" charset="0"/>
              </a:rPr>
              <a:t>外观设计</a:t>
            </a:r>
            <a:endParaRPr lang="en-US" altLang="zh-CN" sz="4000" b="1" dirty="0">
              <a:latin typeface="Comic Sans MS" panose="030F0702030302020204" pitchFamily="66" charset="0"/>
            </a:endParaRPr>
          </a:p>
        </p:txBody>
      </p:sp>
      <p:pic>
        <p:nvPicPr>
          <p:cNvPr id="7" name="图片 6">
            <a:extLst>
              <a:ext uri="{FF2B5EF4-FFF2-40B4-BE49-F238E27FC236}">
                <a16:creationId xmlns:a16="http://schemas.microsoft.com/office/drawing/2014/main" id="{C0FBB935-235C-41B2-ABAD-F0C26ECF09D9}"/>
              </a:ext>
            </a:extLst>
          </p:cNvPr>
          <p:cNvPicPr>
            <a:picLocks noChangeAspect="1"/>
          </p:cNvPicPr>
          <p:nvPr/>
        </p:nvPicPr>
        <p:blipFill rotWithShape="1">
          <a:blip r:embed="rId3">
            <a:extLst>
              <a:ext uri="{28A0092B-C50C-407E-A947-70E740481C1C}">
                <a14:useLocalDpi xmlns:a14="http://schemas.microsoft.com/office/drawing/2010/main" val="0"/>
              </a:ext>
            </a:extLst>
          </a:blip>
          <a:srcRect l="4149" t="9123" r="727"/>
          <a:stretch/>
        </p:blipFill>
        <p:spPr>
          <a:xfrm>
            <a:off x="9513719" y="13524126"/>
            <a:ext cx="4912880" cy="6258084"/>
          </a:xfrm>
          <a:prstGeom prst="rect">
            <a:avLst/>
          </a:prstGeom>
          <a:ln>
            <a:noFill/>
          </a:ln>
          <a:effectLst>
            <a:softEdge rad="112500"/>
          </a:effectLst>
        </p:spPr>
      </p:pic>
      <p:pic>
        <p:nvPicPr>
          <p:cNvPr id="30" name="图片 29">
            <a:extLst>
              <a:ext uri="{FF2B5EF4-FFF2-40B4-BE49-F238E27FC236}">
                <a16:creationId xmlns:a16="http://schemas.microsoft.com/office/drawing/2014/main" id="{DA291404-82DB-41D0-9CDC-6417BC83848D}"/>
              </a:ext>
            </a:extLst>
          </p:cNvPr>
          <p:cNvPicPr>
            <a:picLocks noChangeAspect="1"/>
          </p:cNvPicPr>
          <p:nvPr/>
        </p:nvPicPr>
        <p:blipFill rotWithShape="1">
          <a:blip r:embed="rId4">
            <a:extLst>
              <a:ext uri="{28A0092B-C50C-407E-A947-70E740481C1C}">
                <a14:useLocalDpi xmlns:a14="http://schemas.microsoft.com/office/drawing/2010/main" val="0"/>
              </a:ext>
            </a:extLst>
          </a:blip>
          <a:srcRect l="18777" t="7662" r="6331" b="5964"/>
          <a:stretch/>
        </p:blipFill>
        <p:spPr>
          <a:xfrm>
            <a:off x="855632" y="13524126"/>
            <a:ext cx="8410654" cy="7274952"/>
          </a:xfrm>
          <a:prstGeom prst="rect">
            <a:avLst/>
          </a:prstGeom>
          <a:ln>
            <a:noFill/>
          </a:ln>
          <a:effectLst>
            <a:softEdge rad="112500"/>
          </a:effectLst>
        </p:spPr>
      </p:pic>
      <p:pic>
        <p:nvPicPr>
          <p:cNvPr id="12" name="图片 11">
            <a:extLst>
              <a:ext uri="{FF2B5EF4-FFF2-40B4-BE49-F238E27FC236}">
                <a16:creationId xmlns:a16="http://schemas.microsoft.com/office/drawing/2014/main" id="{F0B3BE7E-D095-4BF7-929D-BB418F40D3FB}"/>
              </a:ext>
            </a:extLst>
          </p:cNvPr>
          <p:cNvPicPr>
            <a:picLocks noChangeAspect="1"/>
          </p:cNvPicPr>
          <p:nvPr/>
        </p:nvPicPr>
        <p:blipFill rotWithShape="1">
          <a:blip r:embed="rId5">
            <a:extLst>
              <a:ext uri="{28A0092B-C50C-407E-A947-70E740481C1C}">
                <a14:useLocalDpi xmlns:a14="http://schemas.microsoft.com/office/drawing/2010/main" val="0"/>
              </a:ext>
            </a:extLst>
          </a:blip>
          <a:srcRect l="9581"/>
          <a:stretch/>
        </p:blipFill>
        <p:spPr>
          <a:xfrm>
            <a:off x="6015946" y="19806909"/>
            <a:ext cx="8410653" cy="6976417"/>
          </a:xfrm>
          <a:prstGeom prst="rect">
            <a:avLst/>
          </a:prstGeom>
          <a:ln>
            <a:noFill/>
          </a:ln>
          <a:effectLst>
            <a:softEdge rad="112500"/>
          </a:effectLst>
        </p:spPr>
      </p:pic>
      <p:pic>
        <p:nvPicPr>
          <p:cNvPr id="3" name="图片 2">
            <a:extLst>
              <a:ext uri="{FF2B5EF4-FFF2-40B4-BE49-F238E27FC236}">
                <a16:creationId xmlns:a16="http://schemas.microsoft.com/office/drawing/2014/main" id="{CAE474B6-7D93-4AB6-BB84-4B8974AB5635}"/>
              </a:ext>
            </a:extLst>
          </p:cNvPr>
          <p:cNvPicPr>
            <a:picLocks noChangeAspect="1"/>
          </p:cNvPicPr>
          <p:nvPr/>
        </p:nvPicPr>
        <p:blipFill>
          <a:blip r:embed="rId6"/>
          <a:stretch>
            <a:fillRect/>
          </a:stretch>
        </p:blipFill>
        <p:spPr>
          <a:xfrm>
            <a:off x="25369670" y="36041801"/>
            <a:ext cx="2956253" cy="2928625"/>
          </a:xfrm>
          <a:prstGeom prst="rect">
            <a:avLst/>
          </a:prstGeom>
        </p:spPr>
      </p:pic>
      <p:pic>
        <p:nvPicPr>
          <p:cNvPr id="8" name="图片 7">
            <a:extLst>
              <a:ext uri="{FF2B5EF4-FFF2-40B4-BE49-F238E27FC236}">
                <a16:creationId xmlns:a16="http://schemas.microsoft.com/office/drawing/2014/main" id="{E5529A63-484F-40C7-A303-31E5081EE3B4}"/>
              </a:ext>
            </a:extLst>
          </p:cNvPr>
          <p:cNvPicPr>
            <a:picLocks noChangeAspect="1"/>
          </p:cNvPicPr>
          <p:nvPr/>
        </p:nvPicPr>
        <p:blipFill>
          <a:blip r:embed="rId7"/>
          <a:stretch>
            <a:fillRect/>
          </a:stretch>
        </p:blipFill>
        <p:spPr>
          <a:xfrm>
            <a:off x="24225817" y="30834953"/>
            <a:ext cx="2956254" cy="2929133"/>
          </a:xfrm>
          <a:prstGeom prst="rect">
            <a:avLst/>
          </a:prstGeom>
        </p:spPr>
      </p:pic>
      <p:pic>
        <p:nvPicPr>
          <p:cNvPr id="11" name="图片 10">
            <a:extLst>
              <a:ext uri="{FF2B5EF4-FFF2-40B4-BE49-F238E27FC236}">
                <a16:creationId xmlns:a16="http://schemas.microsoft.com/office/drawing/2014/main" id="{23EC7876-D8E9-4E2C-B4DF-0327EE7D68EC}"/>
              </a:ext>
            </a:extLst>
          </p:cNvPr>
          <p:cNvPicPr>
            <a:picLocks noChangeAspect="1"/>
          </p:cNvPicPr>
          <p:nvPr/>
        </p:nvPicPr>
        <p:blipFill>
          <a:blip r:embed="rId8"/>
          <a:stretch>
            <a:fillRect/>
          </a:stretch>
        </p:blipFill>
        <p:spPr>
          <a:xfrm>
            <a:off x="18692077" y="33538624"/>
            <a:ext cx="2956254" cy="2928626"/>
          </a:xfrm>
          <a:prstGeom prst="rect">
            <a:avLst/>
          </a:prstGeom>
        </p:spPr>
      </p:pic>
      <p:pic>
        <p:nvPicPr>
          <p:cNvPr id="26" name="图片 25">
            <a:extLst>
              <a:ext uri="{FF2B5EF4-FFF2-40B4-BE49-F238E27FC236}">
                <a16:creationId xmlns:a16="http://schemas.microsoft.com/office/drawing/2014/main" id="{4115561A-637F-48CF-86C3-D41A3F6D17D0}"/>
              </a:ext>
            </a:extLst>
          </p:cNvPr>
          <p:cNvPicPr>
            <a:picLocks noChangeAspect="1"/>
          </p:cNvPicPr>
          <p:nvPr/>
        </p:nvPicPr>
        <p:blipFill>
          <a:blip r:embed="rId9"/>
          <a:stretch>
            <a:fillRect/>
          </a:stretch>
        </p:blipFill>
        <p:spPr>
          <a:xfrm>
            <a:off x="17510135" y="38585852"/>
            <a:ext cx="2956253" cy="2956253"/>
          </a:xfrm>
          <a:prstGeom prst="rect">
            <a:avLst/>
          </a:prstGeom>
        </p:spPr>
      </p:pic>
      <p:pic>
        <p:nvPicPr>
          <p:cNvPr id="6" name="图片 5" descr="男人和女人拿着手机&#10;&#10;描述已自动生成">
            <a:extLst>
              <a:ext uri="{FF2B5EF4-FFF2-40B4-BE49-F238E27FC236}">
                <a16:creationId xmlns:a16="http://schemas.microsoft.com/office/drawing/2014/main" id="{9BDCDDE1-EE6A-4172-8054-A7A41A98A5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469" y="33094963"/>
            <a:ext cx="4919477" cy="3695980"/>
          </a:xfrm>
          <a:prstGeom prst="rect">
            <a:avLst/>
          </a:prstGeom>
          <a:ln>
            <a:noFill/>
          </a:ln>
          <a:effectLst>
            <a:softEdge rad="112500"/>
          </a:effectLst>
        </p:spPr>
      </p:pic>
      <p:pic>
        <p:nvPicPr>
          <p:cNvPr id="33" name="图片 32" descr="图片包含 人, 室内, 男人, 瓶子&#10;&#10;描述已自动生成">
            <a:extLst>
              <a:ext uri="{FF2B5EF4-FFF2-40B4-BE49-F238E27FC236}">
                <a16:creationId xmlns:a16="http://schemas.microsoft.com/office/drawing/2014/main" id="{C230D149-3D17-4C22-BB7B-6AAA15E446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7587" y="36797436"/>
            <a:ext cx="6292771" cy="4727730"/>
          </a:xfrm>
          <a:prstGeom prst="rect">
            <a:avLst/>
          </a:prstGeom>
          <a:ln>
            <a:noFill/>
          </a:ln>
          <a:effectLst>
            <a:softEdge rad="112500"/>
          </a:effectLst>
        </p:spPr>
      </p:pic>
      <p:pic>
        <p:nvPicPr>
          <p:cNvPr id="35" name="图片 34" descr="图片包含 人, 室内, 男人, 人们&#10;&#10;描述已自动生成">
            <a:extLst>
              <a:ext uri="{FF2B5EF4-FFF2-40B4-BE49-F238E27FC236}">
                <a16:creationId xmlns:a16="http://schemas.microsoft.com/office/drawing/2014/main" id="{01B5C424-B896-4EE3-B2A8-02E72D2B4C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7450" y="37762799"/>
            <a:ext cx="4868473" cy="3657661"/>
          </a:xfrm>
          <a:prstGeom prst="rect">
            <a:avLst/>
          </a:prstGeom>
          <a:ln>
            <a:noFill/>
          </a:ln>
          <a:effectLst>
            <a:softEdge rad="112500"/>
          </a:effectLst>
        </p:spPr>
      </p:pic>
      <p:pic>
        <p:nvPicPr>
          <p:cNvPr id="16" name="图片 15" descr="男人和女人在笑&#10;&#10;中度可信度描述已自动生成">
            <a:extLst>
              <a:ext uri="{FF2B5EF4-FFF2-40B4-BE49-F238E27FC236}">
                <a16:creationId xmlns:a16="http://schemas.microsoft.com/office/drawing/2014/main" id="{B6B778AE-572F-4EF1-968E-33FCC9926BF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6050" y="33254811"/>
            <a:ext cx="5860919" cy="4403282"/>
          </a:xfrm>
          <a:prstGeom prst="rect">
            <a:avLst/>
          </a:prstGeom>
          <a:ln>
            <a:noFill/>
          </a:ln>
          <a:effectLst>
            <a:softEdge rad="112500"/>
          </a:effectLst>
        </p:spPr>
      </p:pic>
    </p:spTree>
    <p:extLst>
      <p:ext uri="{BB962C8B-B14F-4D97-AF65-F5344CB8AC3E}">
        <p14:creationId xmlns:p14="http://schemas.microsoft.com/office/powerpoint/2010/main" val="463675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389</TotalTime>
  <Words>452</Words>
  <Application>Microsoft Office PowerPoint</Application>
  <PresentationFormat>自定义</PresentationFormat>
  <Paragraphs>31</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华文新魏</vt:lpstr>
      <vt:lpstr>幼圆</vt:lpstr>
      <vt:lpstr>Arial</vt:lpstr>
      <vt:lpstr>Calibri</vt:lpstr>
      <vt:lpstr>Comic Sans MS</vt:lpstr>
      <vt:lpstr>Office Theme</vt:lpstr>
      <vt:lpstr>Sun tracking system —— 六神花露水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Junrui Liang</dc:creator>
  <cp:lastModifiedBy>韵扬</cp:lastModifiedBy>
  <cp:revision>36</cp:revision>
  <dcterms:created xsi:type="dcterms:W3CDTF">2020-12-29T06:30:29Z</dcterms:created>
  <dcterms:modified xsi:type="dcterms:W3CDTF">2021-01-05T03:55:19Z</dcterms:modified>
</cp:coreProperties>
</file>